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6" r:id="rId1"/>
  </p:sldMasterIdLst>
  <p:notesMasterIdLst>
    <p:notesMasterId r:id="rId13"/>
  </p:notesMasterIdLst>
  <p:sldIdLst>
    <p:sldId id="256" r:id="rId2"/>
    <p:sldId id="257" r:id="rId3"/>
    <p:sldId id="274" r:id="rId4"/>
    <p:sldId id="275" r:id="rId5"/>
    <p:sldId id="276" r:id="rId6"/>
    <p:sldId id="277" r:id="rId7"/>
    <p:sldId id="278" r:id="rId8"/>
    <p:sldId id="268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Heading Now 31-38 Bold" panose="020B0604020202020204" charset="0"/>
      <p:regular r:id="rId24"/>
    </p:embeddedFont>
    <p:embeddedFont>
      <p:font typeface="Open Sauce" panose="020B0604020202020204" charset="0"/>
      <p:regular r:id="rId25"/>
    </p:embeddedFont>
    <p:embeddedFont>
      <p:font typeface="Open Sauce Bold" panose="020B0604020202020204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1B3AD1-2BA5-4660-B365-2164B8553208}">
          <p14:sldIdLst>
            <p14:sldId id="256"/>
            <p14:sldId id="257"/>
            <p14:sldId id="274"/>
            <p14:sldId id="275"/>
            <p14:sldId id="276"/>
            <p14:sldId id="277"/>
            <p14:sldId id="278"/>
            <p14:sldId id="268"/>
            <p14:sldId id="269"/>
            <p14:sldId id="27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5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F3F82-B100-4F20-BEFE-77FB916C6506}" type="datetimeFigureOut">
              <a:rPr lang="id-ID" smtClean="0"/>
              <a:t>30/04/2025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3486B-8087-4874-975D-1064F8AF247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171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3486B-8087-4874-975D-1064F8AF247F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176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3486B-8087-4874-975D-1064F8AF247F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903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7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9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9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36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0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0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6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2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3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9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30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openxmlformats.org/officeDocument/2006/relationships/image" Target="../media/image31.svg"/><Relationship Id="rId12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86006" cy="370566"/>
          </a:xfrm>
          <a:custGeom>
            <a:avLst/>
            <a:gdLst/>
            <a:ahLst/>
            <a:cxnLst/>
            <a:rect l="l" t="t" r="r" b="b"/>
            <a:pathLst>
              <a:path w="386006" h="370566">
                <a:moveTo>
                  <a:pt x="0" y="0"/>
                </a:moveTo>
                <a:lnTo>
                  <a:pt x="386006" y="0"/>
                </a:lnTo>
                <a:lnTo>
                  <a:pt x="386006" y="370566"/>
                </a:lnTo>
                <a:lnTo>
                  <a:pt x="0" y="37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17928969" cy="20170090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17931763" cy="20170217"/>
            </a:xfrm>
            <a:custGeom>
              <a:avLst/>
              <a:gdLst/>
              <a:ahLst/>
              <a:cxnLst/>
              <a:rect l="l" t="t" r="r" b="b"/>
              <a:pathLst>
                <a:path w="17931763" h="20170217">
                  <a:moveTo>
                    <a:pt x="17931763" y="20100740"/>
                  </a:moveTo>
                  <a:cubicBezTo>
                    <a:pt x="17931763" y="20165735"/>
                    <a:pt x="17909530" y="20170217"/>
                    <a:pt x="17851570" y="20170217"/>
                  </a:cubicBezTo>
                  <a:cubicBezTo>
                    <a:pt x="11902772" y="20168972"/>
                    <a:pt x="5954239" y="20168972"/>
                    <a:pt x="5441" y="20168972"/>
                  </a:cubicBezTo>
                  <a:cubicBezTo>
                    <a:pt x="0" y="20141829"/>
                    <a:pt x="10205" y="20117175"/>
                    <a:pt x="16292" y="20092026"/>
                  </a:cubicBezTo>
                  <a:cubicBezTo>
                    <a:pt x="277778" y="18990861"/>
                    <a:pt x="539528" y="17889944"/>
                    <a:pt x="801807" y="16789029"/>
                  </a:cubicBezTo>
                  <a:cubicBezTo>
                    <a:pt x="1175774" y="15219458"/>
                    <a:pt x="1550535" y="13650137"/>
                    <a:pt x="1924237" y="12080566"/>
                  </a:cubicBezTo>
                  <a:cubicBezTo>
                    <a:pt x="2385807" y="10142198"/>
                    <a:pt x="2846318" y="8203829"/>
                    <a:pt x="3307623" y="6265709"/>
                  </a:cubicBezTo>
                  <a:cubicBezTo>
                    <a:pt x="3776339" y="4296712"/>
                    <a:pt x="4245319" y="2327962"/>
                    <a:pt x="4715358" y="359213"/>
                  </a:cubicBezTo>
                  <a:cubicBezTo>
                    <a:pt x="4743941" y="239435"/>
                    <a:pt x="4762203" y="116917"/>
                    <a:pt x="4808519" y="1123"/>
                  </a:cubicBezTo>
                  <a:cubicBezTo>
                    <a:pt x="9156379" y="1123"/>
                    <a:pt x="13504240" y="1123"/>
                    <a:pt x="17852100" y="0"/>
                  </a:cubicBezTo>
                  <a:cubicBezTo>
                    <a:pt x="17911120" y="0"/>
                    <a:pt x="17931233" y="6602"/>
                    <a:pt x="17931233" y="70102"/>
                  </a:cubicBezTo>
                  <a:cubicBezTo>
                    <a:pt x="17929646" y="6747064"/>
                    <a:pt x="17929646" y="13424027"/>
                    <a:pt x="17931763" y="20100740"/>
                  </a:cubicBezTo>
                  <a:close/>
                </a:path>
              </a:pathLst>
            </a:custGeom>
            <a:blipFill>
              <a:blip r:embed="rId4"/>
              <a:stretch>
                <a:fillRect t="-16578" b="-16578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9917142" y="2526034"/>
            <a:ext cx="2512758" cy="5234933"/>
            <a:chOff x="0" y="0"/>
            <a:chExt cx="406400" cy="846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846670"/>
            </a:xfrm>
            <a:custGeom>
              <a:avLst/>
              <a:gdLst/>
              <a:ahLst/>
              <a:cxnLst/>
              <a:rect l="l" t="t" r="r" b="b"/>
              <a:pathLst>
                <a:path w="406400" h="846670">
                  <a:moveTo>
                    <a:pt x="203200" y="0"/>
                  </a:moveTo>
                  <a:lnTo>
                    <a:pt x="406400" y="0"/>
                  </a:lnTo>
                  <a:lnTo>
                    <a:pt x="203200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55000"/>
                  </a:srgbClr>
                </a:gs>
                <a:gs pos="100000">
                  <a:srgbClr val="FF914D">
                    <a:alpha val="5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03200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60763" y="5052067"/>
            <a:ext cx="2512758" cy="5234933"/>
            <a:chOff x="0" y="0"/>
            <a:chExt cx="406400" cy="846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846670"/>
            </a:xfrm>
            <a:custGeom>
              <a:avLst/>
              <a:gdLst/>
              <a:ahLst/>
              <a:cxnLst/>
              <a:rect l="l" t="t" r="r" b="b"/>
              <a:pathLst>
                <a:path w="406400" h="846670">
                  <a:moveTo>
                    <a:pt x="203200" y="0"/>
                  </a:moveTo>
                  <a:lnTo>
                    <a:pt x="406400" y="0"/>
                  </a:lnTo>
                  <a:lnTo>
                    <a:pt x="203200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203200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660137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077731"/>
            <a:ext cx="8420213" cy="551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56"/>
              </a:lnSpc>
            </a:pPr>
            <a:r>
              <a:rPr lang="en-US" sz="14754" b="1" dirty="0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WEB PENJUALAN MOBIL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127312"/>
            <a:ext cx="9262451" cy="114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7"/>
              </a:lnSpc>
            </a:pPr>
            <a:r>
              <a:rPr lang="en-US" sz="6705" spc="110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PRESENTATION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7878" y="1059361"/>
            <a:ext cx="2036413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SALFORD &amp; CO.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19860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24041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28628" y="1019175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23945" y="1019175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CONTACT US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021285" y="-758054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3EF75-0CFE-4979-A7EF-E9F0BC48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0" y="-607383"/>
            <a:ext cx="2511770" cy="5413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B0F24E-CE6F-427C-BE2A-380FD6B5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1987145"/>
            <a:ext cx="7752166" cy="7752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528494-FF74-4C50-AF65-9A87D19B2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07383"/>
            <a:ext cx="2627604" cy="4956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F010EC-5D5E-4CB4-B31D-D7DB3187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354300" cy="252411"/>
          </a:xfrm>
        </p:spPr>
        <p:txBody>
          <a:bodyPr>
            <a:normAutofit fontScale="90000"/>
          </a:bodyPr>
          <a:lstStyle/>
          <a:p>
            <a:r>
              <a:rPr lang="id-ID" dirty="0"/>
              <a:t>Proses bisnis Web Penjualan Mobil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2CAB0-4FEA-4C23-8A07-B4D09B2F1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972834"/>
            <a:ext cx="8932125" cy="91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6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04786" y="-711477"/>
            <a:ext cx="14469015" cy="13985681"/>
            <a:chOff x="0" y="0"/>
            <a:chExt cx="761776" cy="736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1776" cy="736329"/>
            </a:xfrm>
            <a:custGeom>
              <a:avLst/>
              <a:gdLst/>
              <a:ahLst/>
              <a:cxnLst/>
              <a:rect l="l" t="t" r="r" b="b"/>
              <a:pathLst>
                <a:path w="761776" h="736329">
                  <a:moveTo>
                    <a:pt x="203200" y="0"/>
                  </a:moveTo>
                  <a:lnTo>
                    <a:pt x="761776" y="0"/>
                  </a:lnTo>
                  <a:lnTo>
                    <a:pt x="558576" y="736329"/>
                  </a:lnTo>
                  <a:lnTo>
                    <a:pt x="0" y="73632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558576" cy="764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386006" cy="370566"/>
          </a:xfrm>
          <a:custGeom>
            <a:avLst/>
            <a:gdLst/>
            <a:ahLst/>
            <a:cxnLst/>
            <a:rect l="l" t="t" r="r" b="b"/>
            <a:pathLst>
              <a:path w="386006" h="370566">
                <a:moveTo>
                  <a:pt x="0" y="0"/>
                </a:moveTo>
                <a:lnTo>
                  <a:pt x="386006" y="0"/>
                </a:lnTo>
                <a:lnTo>
                  <a:pt x="386006" y="370566"/>
                </a:lnTo>
                <a:lnTo>
                  <a:pt x="0" y="37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5683345"/>
            <a:ext cx="502777" cy="502777"/>
          </a:xfrm>
          <a:custGeom>
            <a:avLst/>
            <a:gdLst/>
            <a:ahLst/>
            <a:cxnLst/>
            <a:rect l="l" t="t" r="r" b="b"/>
            <a:pathLst>
              <a:path w="502777" h="502777">
                <a:moveTo>
                  <a:pt x="0" y="0"/>
                </a:moveTo>
                <a:lnTo>
                  <a:pt x="502777" y="0"/>
                </a:lnTo>
                <a:lnTo>
                  <a:pt x="502777" y="502778"/>
                </a:lnTo>
                <a:lnTo>
                  <a:pt x="0" y="50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144000" y="6523789"/>
            <a:ext cx="502777" cy="502777"/>
          </a:xfrm>
          <a:custGeom>
            <a:avLst/>
            <a:gdLst/>
            <a:ahLst/>
            <a:cxnLst/>
            <a:rect l="l" t="t" r="r" b="b"/>
            <a:pathLst>
              <a:path w="502777" h="502777">
                <a:moveTo>
                  <a:pt x="0" y="0"/>
                </a:moveTo>
                <a:lnTo>
                  <a:pt x="502777" y="0"/>
                </a:lnTo>
                <a:lnTo>
                  <a:pt x="502777" y="502777"/>
                </a:lnTo>
                <a:lnTo>
                  <a:pt x="0" y="50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144000" y="7364232"/>
            <a:ext cx="502777" cy="502777"/>
          </a:xfrm>
          <a:custGeom>
            <a:avLst/>
            <a:gdLst/>
            <a:ahLst/>
            <a:cxnLst/>
            <a:rect l="l" t="t" r="r" b="b"/>
            <a:pathLst>
              <a:path w="502777" h="502777">
                <a:moveTo>
                  <a:pt x="0" y="0"/>
                </a:moveTo>
                <a:lnTo>
                  <a:pt x="502777" y="0"/>
                </a:lnTo>
                <a:lnTo>
                  <a:pt x="502777" y="502777"/>
                </a:lnTo>
                <a:lnTo>
                  <a:pt x="0" y="50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144000" y="8204675"/>
            <a:ext cx="502777" cy="502777"/>
          </a:xfrm>
          <a:custGeom>
            <a:avLst/>
            <a:gdLst/>
            <a:ahLst/>
            <a:cxnLst/>
            <a:rect l="l" t="t" r="r" b="b"/>
            <a:pathLst>
              <a:path w="502777" h="502777">
                <a:moveTo>
                  <a:pt x="0" y="0"/>
                </a:moveTo>
                <a:lnTo>
                  <a:pt x="502777" y="0"/>
                </a:lnTo>
                <a:lnTo>
                  <a:pt x="502777" y="502778"/>
                </a:lnTo>
                <a:lnTo>
                  <a:pt x="0" y="502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9310648" y="1842590"/>
            <a:ext cx="12091211" cy="3238854"/>
            <a:chOff x="0" y="0"/>
            <a:chExt cx="2804897" cy="7513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04897" cy="751344"/>
            </a:xfrm>
            <a:custGeom>
              <a:avLst/>
              <a:gdLst/>
              <a:ahLst/>
              <a:cxnLst/>
              <a:rect l="l" t="t" r="r" b="b"/>
              <a:pathLst>
                <a:path w="2804897" h="751344">
                  <a:moveTo>
                    <a:pt x="203200" y="0"/>
                  </a:moveTo>
                  <a:lnTo>
                    <a:pt x="2804897" y="0"/>
                  </a:lnTo>
                  <a:lnTo>
                    <a:pt x="2601697" y="751344"/>
                  </a:lnTo>
                  <a:lnTo>
                    <a:pt x="0" y="75134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12"/>
              <a:stretch>
                <a:fillRect t="-74361" b="-7436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2175066"/>
            <a:ext cx="7246603" cy="708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38"/>
              </a:lnSpc>
            </a:pPr>
            <a:r>
              <a:rPr lang="en-US" sz="26745" b="1" dirty="0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7878" y="1059361"/>
            <a:ext cx="2036413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SALFORD &amp; CO.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19860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24041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SERVICE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28628" y="1019175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23945" y="1019175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CONTACT US</a:t>
            </a:r>
          </a:p>
        </p:txBody>
      </p:sp>
      <p:sp>
        <p:nvSpPr>
          <p:cNvPr id="22" name="Freeform 22"/>
          <p:cNvSpPr/>
          <p:nvPr/>
        </p:nvSpPr>
        <p:spPr>
          <a:xfrm>
            <a:off x="4834618" y="64121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528628" y="9135397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84195" y="-1823657"/>
            <a:ext cx="12545992" cy="15900493"/>
            <a:chOff x="0" y="0"/>
            <a:chExt cx="668049" cy="846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8049" cy="846670"/>
            </a:xfrm>
            <a:custGeom>
              <a:avLst/>
              <a:gdLst/>
              <a:ahLst/>
              <a:cxnLst/>
              <a:rect l="l" t="t" r="r" b="b"/>
              <a:pathLst>
                <a:path w="668049" h="846670">
                  <a:moveTo>
                    <a:pt x="203200" y="0"/>
                  </a:moveTo>
                  <a:lnTo>
                    <a:pt x="668049" y="0"/>
                  </a:lnTo>
                  <a:lnTo>
                    <a:pt x="464849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464849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386006" cy="370566"/>
          </a:xfrm>
          <a:custGeom>
            <a:avLst/>
            <a:gdLst/>
            <a:ahLst/>
            <a:cxnLst/>
            <a:rect l="l" t="t" r="r" b="b"/>
            <a:pathLst>
              <a:path w="386006" h="370566">
                <a:moveTo>
                  <a:pt x="0" y="0"/>
                </a:moveTo>
                <a:lnTo>
                  <a:pt x="386006" y="0"/>
                </a:lnTo>
                <a:lnTo>
                  <a:pt x="386006" y="370566"/>
                </a:lnTo>
                <a:lnTo>
                  <a:pt x="0" y="37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5009" y="1100511"/>
            <a:ext cx="6218181" cy="7319589"/>
            <a:chOff x="0" y="0"/>
            <a:chExt cx="963359" cy="1133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3359" cy="1133996"/>
            </a:xfrm>
            <a:custGeom>
              <a:avLst/>
              <a:gdLst/>
              <a:ahLst/>
              <a:cxnLst/>
              <a:rect l="l" t="t" r="r" b="b"/>
              <a:pathLst>
                <a:path w="963359" h="1133996">
                  <a:moveTo>
                    <a:pt x="0" y="0"/>
                  </a:moveTo>
                  <a:lnTo>
                    <a:pt x="963359" y="0"/>
                  </a:lnTo>
                  <a:lnTo>
                    <a:pt x="963359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4"/>
              <a:stretch>
                <a:fillRect l="-54633" r="-5463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660365" y="555295"/>
            <a:ext cx="6946892" cy="133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0"/>
              </a:lnSpc>
            </a:pPr>
            <a:r>
              <a:rPr lang="en-US" sz="8912" b="1" dirty="0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LATAR BELAKANG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7878" y="1059361"/>
            <a:ext cx="2036413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SALFORD &amp; CO.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19860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4041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28628" y="1019175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3945" y="1019175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CONTACT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23449" y="3086100"/>
            <a:ext cx="10992821" cy="504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435"/>
              </a:lnSpc>
              <a:spcBef>
                <a:spcPct val="0"/>
              </a:spcBef>
            </a:pP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Perkembangan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teknologi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Informasi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yang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pesat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telah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membawa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perubahan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signifikan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dalam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berbagai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aspek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kehidupan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,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termasuk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dalam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sektor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perdagangan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  salah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satu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bentuk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iovasi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yang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berkembang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adalah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penggunaan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website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sebagai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media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pemasaran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dan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penjualan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produk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termasuk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dalam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industri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otomatif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  Yang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dimana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saat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banyak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konsumen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yang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lebih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memilih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mencari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informasi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dan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melakukan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transaksi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secara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online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karena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dinilai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lebih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praktis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cepat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den </a:t>
            </a:r>
            <a:r>
              <a:rPr lang="en-US" sz="3438" spc="-18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efisien</a:t>
            </a:r>
            <a:r>
              <a:rPr lang="en-US" sz="3438" spc="-18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-861740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563006" y="1938711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B4D1B1-4B12-44D4-BE40-49968B547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039740"/>
            <a:ext cx="4444369" cy="8370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6FDC2-5025-4CB2-BF7F-0B790DE7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395" y="17023"/>
            <a:ext cx="7867605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B3467-5179-40D8-A93D-5E97D4C1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74" y="265314"/>
            <a:ext cx="10058400" cy="1455675"/>
          </a:xfrm>
        </p:spPr>
        <p:txBody>
          <a:bodyPr/>
          <a:lstStyle/>
          <a:p>
            <a:r>
              <a:rPr lang="id-ID" dirty="0"/>
              <a:t>Tujuan Sistem dan Manfaat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60F92-359C-45C5-9CD6-05056A1FAED6}"/>
              </a:ext>
            </a:extLst>
          </p:cNvPr>
          <p:cNvSpPr txBox="1"/>
          <p:nvPr/>
        </p:nvSpPr>
        <p:spPr>
          <a:xfrm>
            <a:off x="685800" y="2933700"/>
            <a:ext cx="9220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latin typeface="Georgia" panose="02040502050405020303" pitchFamily="18" charset="0"/>
              </a:rPr>
              <a:t>Tujuan Sistem:</a:t>
            </a:r>
          </a:p>
          <a:p>
            <a:pPr marL="742950" indent="-742950">
              <a:buAutoNum type="arabicPeriod"/>
            </a:pPr>
            <a:r>
              <a:rPr lang="id-ID" sz="3600" dirty="0">
                <a:latin typeface="Georgia" panose="02040502050405020303" pitchFamily="18" charset="0"/>
              </a:rPr>
              <a:t>Mempermudah Proses pembelian Mobil </a:t>
            </a:r>
          </a:p>
          <a:p>
            <a:pPr marL="742950" indent="-742950">
              <a:buAutoNum type="arabicPeriod"/>
            </a:pPr>
            <a:r>
              <a:rPr lang="id-ID" sz="3600" dirty="0">
                <a:latin typeface="Georgia" panose="02040502050405020303" pitchFamily="18" charset="0"/>
              </a:rPr>
              <a:t>Meningkatkan jangkauan pasar</a:t>
            </a:r>
          </a:p>
          <a:p>
            <a:pPr marL="742950" indent="-742950">
              <a:buAutoNum type="arabicPeriod"/>
            </a:pPr>
            <a:r>
              <a:rPr lang="id-ID" sz="3600" dirty="0">
                <a:latin typeface="Georgia" panose="02040502050405020303" pitchFamily="18" charset="0"/>
              </a:rPr>
              <a:t>Menyediakan informasi Mobil secara lengkap </a:t>
            </a:r>
          </a:p>
          <a:p>
            <a:pPr marL="742950" indent="-742950">
              <a:buAutoNum type="arabicPeriod"/>
            </a:pPr>
            <a:r>
              <a:rPr lang="id-ID" sz="3600" dirty="0">
                <a:latin typeface="Georgia" panose="02040502050405020303" pitchFamily="18" charset="0"/>
              </a:rPr>
              <a:t>Mempercepat proses Transaksi </a:t>
            </a:r>
          </a:p>
          <a:p>
            <a:pPr marL="742950" indent="-742950">
              <a:buAutoNum type="arabicPeriod"/>
            </a:pPr>
            <a:r>
              <a:rPr lang="id-ID" sz="3600" dirty="0">
                <a:latin typeface="Georgia" panose="02040502050405020303" pitchFamily="18" charset="0"/>
              </a:rPr>
              <a:t>Mempermudah Manajemen data penjualan </a:t>
            </a:r>
          </a:p>
          <a:p>
            <a:pPr marL="742950" indent="-742950">
              <a:buAutoNum type="arabicPeriod"/>
            </a:pPr>
            <a:r>
              <a:rPr lang="id-ID" sz="3600" dirty="0">
                <a:latin typeface="Georgia" panose="02040502050405020303" pitchFamily="18" charset="0"/>
              </a:rPr>
              <a:t>Meningkatkan kepuasan pelanggan </a:t>
            </a:r>
          </a:p>
          <a:p>
            <a:pPr marL="742950" indent="-742950">
              <a:buAutoNum type="arabicPeriod"/>
            </a:pPr>
            <a:r>
              <a:rPr lang="id-ID" sz="3600" dirty="0">
                <a:latin typeface="Georgia" panose="02040502050405020303" pitchFamily="18" charset="0"/>
              </a:rPr>
              <a:t>Mendukung sistem pemasaran digital.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19A54-93F3-4B7D-AFB1-4488B5FF1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2483" y="8700953"/>
            <a:ext cx="4474852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8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B764-04BB-48BB-AE7F-B68DA1A5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MANFAAT SISTEM: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A90F2-5FDC-44D4-AE4A-6405CAF6CD37}"/>
              </a:ext>
            </a:extLst>
          </p:cNvPr>
          <p:cNvSpPr txBox="1"/>
          <p:nvPr/>
        </p:nvSpPr>
        <p:spPr>
          <a:xfrm>
            <a:off x="685800" y="2933700"/>
            <a:ext cx="929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latin typeface="Georgia" panose="02040502050405020303" pitchFamily="18" charset="0"/>
              </a:rPr>
              <a:t>Bagi Pengunjung (calon pembeli):</a:t>
            </a:r>
          </a:p>
          <a:p>
            <a:pPr marL="342900" indent="-342900">
              <a:buAutoNum type="arabicPeriod"/>
            </a:pPr>
            <a:r>
              <a:rPr lang="id-ID" sz="2400" dirty="0">
                <a:latin typeface="Georgia" panose="02040502050405020303" pitchFamily="18" charset="0"/>
              </a:rPr>
              <a:t>Akses informasi 24/7 tentang mobil  (harga, gambar, dan ketersediaan). </a:t>
            </a:r>
          </a:p>
          <a:p>
            <a:pPr marL="342900" indent="-342900">
              <a:buAutoNum type="arabicPeriod"/>
            </a:pPr>
            <a:r>
              <a:rPr lang="id-ID" sz="2400" dirty="0">
                <a:latin typeface="Georgia" panose="02040502050405020303" pitchFamily="18" charset="0"/>
              </a:rPr>
              <a:t>Kemudahan pencarian dan filter berdasarkan target. </a:t>
            </a:r>
          </a:p>
          <a:p>
            <a:pPr marL="342900" indent="-342900">
              <a:buAutoNum type="arabicPeriod"/>
            </a:pPr>
            <a:r>
              <a:rPr lang="id-ID" sz="2400" dirty="0">
                <a:latin typeface="Georgia" panose="02040502050405020303" pitchFamily="18" charset="0"/>
              </a:rPr>
              <a:t>Bisa memesan secara online tanpa perlu datang ke showroom. </a:t>
            </a:r>
          </a:p>
          <a:p>
            <a:pPr marL="342900" indent="-342900">
              <a:buAutoNum type="arabicPeriod"/>
            </a:pPr>
            <a:r>
              <a:rPr lang="id-ID" sz="2400" dirty="0">
                <a:latin typeface="Georgia" panose="02040502050405020303" pitchFamily="18" charset="0"/>
              </a:rPr>
              <a:t>Dapat membandingkan mobil dengan cepat dan praktis. </a:t>
            </a:r>
          </a:p>
          <a:p>
            <a:pPr marL="342900" indent="-342900">
              <a:buAutoNum type="arabicPeriod"/>
            </a:pPr>
            <a:r>
              <a:rPr lang="id-ID" sz="2400" dirty="0">
                <a:latin typeface="Georgia" panose="02040502050405020303" pitchFamily="18" charset="0"/>
              </a:rPr>
              <a:t>Notifikasi dan konfirmasi dan pembayaran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26C9D-02F5-4820-BAF7-1B3A0ACA4C23}"/>
              </a:ext>
            </a:extLst>
          </p:cNvPr>
          <p:cNvSpPr txBox="1"/>
          <p:nvPr/>
        </p:nvSpPr>
        <p:spPr>
          <a:xfrm>
            <a:off x="762000" y="6401468"/>
            <a:ext cx="9525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latin typeface="Georgia" panose="02040502050405020303" pitchFamily="18" charset="0"/>
              </a:rPr>
              <a:t>Bagi Admin: </a:t>
            </a:r>
          </a:p>
          <a:p>
            <a:pPr marL="342900" indent="-342900">
              <a:buAutoNum type="arabicPeriod"/>
            </a:pPr>
            <a:r>
              <a:rPr lang="id-ID" sz="2800" dirty="0">
                <a:latin typeface="Georgia" panose="02040502050405020303" pitchFamily="18" charset="0"/>
              </a:rPr>
              <a:t>Memudahkan pengelolaan data mobil, pesanan, pelanggan, dan laporan penjualan. </a:t>
            </a:r>
          </a:p>
          <a:p>
            <a:pPr marL="342900" indent="-342900">
              <a:buAutoNum type="arabicPeriod"/>
            </a:pPr>
            <a:r>
              <a:rPr lang="id-ID" sz="2800" dirty="0">
                <a:latin typeface="Georgia" panose="02040502050405020303" pitchFamily="18" charset="0"/>
              </a:rPr>
              <a:t>,meningkatkan efesien kerja </a:t>
            </a:r>
          </a:p>
          <a:p>
            <a:pPr marL="342900" indent="-342900">
              <a:buAutoNum type="arabicPeriod"/>
            </a:pPr>
            <a:r>
              <a:rPr lang="id-ID" sz="2800" dirty="0">
                <a:latin typeface="Georgia" panose="02040502050405020303" pitchFamily="18" charset="0"/>
              </a:rPr>
              <a:t>Monitoring aktivitas sistem </a:t>
            </a:r>
          </a:p>
          <a:p>
            <a:pPr marL="342900" indent="-342900">
              <a:buAutoNum type="arabicPeriod"/>
            </a:pPr>
            <a:r>
              <a:rPr lang="id-ID" sz="2800" dirty="0">
                <a:latin typeface="Georgia" panose="02040502050405020303" pitchFamily="18" charset="0"/>
              </a:rPr>
              <a:t>Mengelola konten website, seperti artikel berita otomatif, polling, dan promosi </a:t>
            </a:r>
            <a:r>
              <a:rPr lang="id-ID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8CD47-A044-4A9A-B070-AAC768DE22B1}"/>
              </a:ext>
            </a:extLst>
          </p:cNvPr>
          <p:cNvSpPr txBox="1"/>
          <p:nvPr/>
        </p:nvSpPr>
        <p:spPr>
          <a:xfrm>
            <a:off x="11354707" y="2370075"/>
            <a:ext cx="5562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latin typeface="Georgia" panose="02040502050405020303" pitchFamily="18" charset="0"/>
              </a:rPr>
              <a:t>Bagi Pemilik: </a:t>
            </a:r>
          </a:p>
          <a:p>
            <a:pPr marL="342900" indent="-342900">
              <a:buAutoNum type="arabicPeriod"/>
            </a:pPr>
            <a:r>
              <a:rPr lang="id-ID" sz="2800" dirty="0">
                <a:latin typeface="Georgia" panose="02040502050405020303" pitchFamily="18" charset="0"/>
              </a:rPr>
              <a:t>Kontrol penuh terhadap inventari mobil yang dijual. </a:t>
            </a:r>
          </a:p>
          <a:p>
            <a:pPr marL="342900" indent="-342900">
              <a:buAutoNum type="arabicPeriod"/>
            </a:pPr>
            <a:r>
              <a:rPr lang="id-ID" sz="2800" dirty="0">
                <a:latin typeface="Georgia" panose="02040502050405020303" pitchFamily="18" charset="0"/>
              </a:rPr>
              <a:t>Mengetahui performa melalui laporan sistem. Menjangkau lebih banyak pelanggan secara online tanpa batas lokasi. </a:t>
            </a:r>
          </a:p>
          <a:p>
            <a:pPr marL="342900" indent="-342900">
              <a:buAutoNum type="arabicPeriod"/>
            </a:pPr>
            <a:r>
              <a:rPr lang="id-ID" sz="2800" dirty="0">
                <a:latin typeface="Georgia" panose="02040502050405020303" pitchFamily="18" charset="0"/>
              </a:rPr>
              <a:t>Mengehemat biaya promosi, karena bisa memanfaatkan web dan artikel media pemasaran. </a:t>
            </a:r>
          </a:p>
          <a:p>
            <a:pPr marL="342900" indent="-342900">
              <a:buAutoNum type="arabicPeriod"/>
            </a:pPr>
            <a:r>
              <a:rPr lang="id-ID" sz="2800" dirty="0">
                <a:latin typeface="Georgia" panose="02040502050405020303" pitchFamily="18" charset="0"/>
              </a:rPr>
              <a:t>Meningkatkan reputasi dan profesionalitas bisnis melalui platform digital meodern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F60A8-A6F4-4D01-81DF-77F368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158986"/>
            <a:ext cx="4474852" cy="151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DB87F-8E83-42E3-BCC6-CE8FE341E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420" y="374834"/>
            <a:ext cx="4474852" cy="1518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C0644-03BE-4787-8002-EF7DE9090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1845" y="3260707"/>
            <a:ext cx="4444369" cy="83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8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C4354-3606-4586-9560-90663964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-2623166"/>
            <a:ext cx="4444369" cy="837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A2A38-5703-4611-A04A-B2B957343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380" y="0"/>
            <a:ext cx="6477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CE18A-F483-461C-94B9-F7903EC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914400"/>
            <a:ext cx="8916307" cy="647700"/>
          </a:xfrm>
        </p:spPr>
        <p:txBody>
          <a:bodyPr>
            <a:normAutofit fontScale="90000"/>
          </a:bodyPr>
          <a:lstStyle/>
          <a:p>
            <a:r>
              <a:rPr lang="id-ID" dirty="0"/>
              <a:t>Fitur-fitur sistem dalam web penjualan Mobil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C0C42-9C3E-4171-97FF-E4A4AF5DB44D}"/>
              </a:ext>
            </a:extLst>
          </p:cNvPr>
          <p:cNvSpPr txBox="1"/>
          <p:nvPr/>
        </p:nvSpPr>
        <p:spPr>
          <a:xfrm>
            <a:off x="304800" y="2333596"/>
            <a:ext cx="12373900" cy="8125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latin typeface="Georgia" panose="02040502050405020303" pitchFamily="18" charset="0"/>
              </a:rPr>
              <a:t>Untuk semua pengguna / pengunjung : </a:t>
            </a:r>
          </a:p>
          <a:p>
            <a:endParaRPr lang="id-ID" sz="2800" dirty="0"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id-ID" sz="2800" dirty="0">
                <a:latin typeface="Georgia" panose="02040502050405020303" pitchFamily="18" charset="0"/>
              </a:rPr>
              <a:t>Beranda (Home)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d-ID" sz="2800" dirty="0">
                <a:latin typeface="Georgia" panose="02040502050405020303" pitchFamily="18" charset="0"/>
              </a:rPr>
              <a:t>Menampilkan Informasi Umum, mobil unggulan, dan promosi terbaru. </a:t>
            </a:r>
          </a:p>
          <a:p>
            <a:r>
              <a:rPr lang="id-ID" sz="2800" dirty="0">
                <a:latin typeface="Georgia" panose="02040502050405020303" pitchFamily="18" charset="0"/>
              </a:rPr>
              <a:t>2. Pencarian dan filter Mobil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d-ID" sz="2800" dirty="0">
                <a:latin typeface="Georgia" panose="02040502050405020303" pitchFamily="18" charset="0"/>
              </a:rPr>
              <a:t>Mencari mobil berdasarkan merek, tipe, harga, tahun , </a:t>
            </a:r>
          </a:p>
          <a:p>
            <a:pPr lvl="1"/>
            <a:r>
              <a:rPr lang="id-ID" sz="2800" dirty="0">
                <a:latin typeface="Georgia" panose="02040502050405020303" pitchFamily="18" charset="0"/>
              </a:rPr>
              <a:t>atau kondisi (baru/bekas). </a:t>
            </a:r>
          </a:p>
          <a:p>
            <a:r>
              <a:rPr lang="id-ID" sz="2800" dirty="0">
                <a:latin typeface="Georgia" panose="02040502050405020303" pitchFamily="18" charset="0"/>
              </a:rPr>
              <a:t>3. Detai Mobil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d-ID" sz="2800" dirty="0">
                <a:latin typeface="Georgia" panose="02040502050405020303" pitchFamily="18" charset="0"/>
              </a:rPr>
              <a:t>Informasi lengkap mengenai spesifikasi mobil, foto, dan harga</a:t>
            </a:r>
          </a:p>
          <a:p>
            <a:r>
              <a:rPr lang="id-ID" sz="2800" dirty="0">
                <a:latin typeface="Georgia" panose="02040502050405020303" pitchFamily="18" charset="0"/>
              </a:rPr>
              <a:t>4. Pendaftaran dan login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d-ID" sz="2800" dirty="0">
                <a:latin typeface="Georgia" panose="02040502050405020303" pitchFamily="18" charset="0"/>
              </a:rPr>
              <a:t>Registrasi akun untuk pemilik atau pembeli.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d-ID" sz="2800" dirty="0">
                <a:latin typeface="Georgia" panose="02040502050405020303" pitchFamily="18" charset="0"/>
              </a:rPr>
              <a:t>Login untuk akses fitur lebih lanjut.  </a:t>
            </a:r>
          </a:p>
          <a:p>
            <a:r>
              <a:rPr lang="id-ID" sz="2800" dirty="0">
                <a:latin typeface="Georgia" panose="02040502050405020303" pitchFamily="18" charset="0"/>
              </a:rPr>
              <a:t>5. Form pemesanan Mobil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d-ID" sz="2800" dirty="0">
                <a:latin typeface="Georgia" panose="02040502050405020303" pitchFamily="18" charset="0"/>
              </a:rPr>
              <a:t>Mengisis data pembeli dan upload dokumen yang dipelukan. </a:t>
            </a:r>
          </a:p>
          <a:p>
            <a:r>
              <a:rPr lang="id-ID" sz="2800" dirty="0">
                <a:latin typeface="Georgia" panose="02040502050405020303" pitchFamily="18" charset="0"/>
              </a:rPr>
              <a:t>6. Berita &amp; artike; otomatif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d-ID" sz="2800" dirty="0">
                <a:latin typeface="Georgia" panose="02040502050405020303" pitchFamily="18" charset="0"/>
              </a:rPr>
              <a:t>Konten informatif seputaar dunia otomatif dan tips membeli mobil. </a:t>
            </a:r>
          </a:p>
          <a:p>
            <a:r>
              <a:rPr lang="id-ID" sz="2800" dirty="0">
                <a:latin typeface="Georgia" panose="02040502050405020303" pitchFamily="18" charset="0"/>
              </a:rPr>
              <a:t>7. Polling atau feedback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id-ID" sz="2800" dirty="0">
                <a:latin typeface="Georgia" panose="02040502050405020303" pitchFamily="18" charset="0"/>
              </a:rPr>
              <a:t>Pengunjung bisa memberikan penilaian atau masukan terkait layanan. </a:t>
            </a:r>
          </a:p>
          <a:p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4909-3733-4CE4-A22A-556702085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29813"/>
            <a:ext cx="4474852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2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32597F-E3C3-446E-8A2D-10BAF569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059"/>
            <a:ext cx="6858000" cy="880288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C94C097-5373-4EAB-9F49-1F87A17C6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47900"/>
            <a:ext cx="12649200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d-ID" altLang="id-ID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Untuk admin : </a:t>
            </a:r>
          </a:p>
          <a:p>
            <a:pPr lvl="3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d-ID" altLang="id-ID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d-ID" altLang="id-ID" sz="2800" b="1" dirty="0">
                <a:latin typeface="Georgia" panose="02040502050405020303" pitchFamily="18" charset="0"/>
              </a:rPr>
              <a:t>	1. Manajemen Data Mobil</a:t>
            </a:r>
          </a:p>
          <a:p>
            <a:pPr marL="1828800" lvl="3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d-ID" altLang="id-ID" sz="2800" b="1" dirty="0">
                <a:latin typeface="Georgia" panose="02040502050405020303" pitchFamily="18" charset="0"/>
              </a:rPr>
              <a:t>Tambah, ubah, atau hapus data mobil yang dijual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altLang="id-ID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	2. Manajemen Pengguna	</a:t>
            </a:r>
            <a:endParaRPr kumimoji="0" lang="id-ID" altLang="id-ID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lvl="3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Mengelola data akun pengguna (pengunjung, pemilik).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altLang="id-ID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	3. Verifikasi Transaksi</a:t>
            </a:r>
            <a:endParaRPr kumimoji="0" lang="id-ID" altLang="id-ID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lvl="3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Memeriksa dan menyetujui pemesanan atau pembayaran.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altLang="id-ID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	4. Kelola Artikel dan Konten</a:t>
            </a:r>
            <a:endParaRPr kumimoji="0" lang="id-ID" altLang="id-ID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lvl="3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Membuat artikel berita, promo, dan konten lainnya.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d-ID" altLang="id-ID" sz="2800" b="1" dirty="0">
                <a:latin typeface="Georgia" panose="02040502050405020303" pitchFamily="18" charset="0"/>
              </a:rPr>
              <a:t>	5. </a:t>
            </a:r>
            <a:r>
              <a:rPr kumimoji="0" lang="id-ID" altLang="id-ID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Laporan Penjualan</a:t>
            </a:r>
            <a:endParaRPr kumimoji="0" lang="id-ID" altLang="id-ID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lvl="3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Menghasilkan laporan transaksi dan statistik penjualan.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d-ID" altLang="id-ID" sz="2800" b="1" dirty="0">
                <a:latin typeface="Georgia" panose="02040502050405020303" pitchFamily="18" charset="0"/>
              </a:rPr>
              <a:t>	6. </a:t>
            </a:r>
            <a:r>
              <a:rPr kumimoji="0" lang="id-ID" altLang="id-ID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Notifikasi Sistem</a:t>
            </a:r>
            <a:endParaRPr kumimoji="0" lang="id-ID" altLang="id-ID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lvl="3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Mengirim notifikasi otomatis ke user terkait status pesanan atau pembayaran.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0684C-BC18-443F-8D1A-CDC47345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8654" y="140080"/>
            <a:ext cx="4474852" cy="1518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6312-E0DE-45AD-B42F-1E38137E3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2998" y="5448300"/>
            <a:ext cx="2511770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4B2CEB-F375-44CC-96D4-A05998FE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162" y="5600700"/>
            <a:ext cx="2517866" cy="5413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B1AAE1-D853-4B2D-83D4-5857561AF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47900"/>
            <a:ext cx="93472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19FEE-D6EE-4D32-94F8-905B2FD4A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9600" y="266700"/>
            <a:ext cx="4474852" cy="1518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FC1AC5-A15D-4D6F-9916-C2A6B6D1D274}"/>
              </a:ext>
            </a:extLst>
          </p:cNvPr>
          <p:cNvSpPr txBox="1"/>
          <p:nvPr/>
        </p:nvSpPr>
        <p:spPr>
          <a:xfrm>
            <a:off x="1447800" y="1562100"/>
            <a:ext cx="76962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3200" b="1" dirty="0">
                <a:latin typeface="Georgia" panose="02040502050405020303" pitchFamily="18" charset="0"/>
              </a:rPr>
              <a:t>Untuk Pemilik (Dealer atau Penjual): </a:t>
            </a:r>
          </a:p>
          <a:p>
            <a:endParaRPr lang="id-ID" sz="3200" b="1" dirty="0">
              <a:latin typeface="Georgia" panose="02040502050405020303" pitchFamily="18" charset="0"/>
            </a:endParaRPr>
          </a:p>
          <a:p>
            <a:pPr>
              <a:buFont typeface="+mj-lt"/>
              <a:buAutoNum type="arabicPeriod"/>
            </a:pPr>
            <a:r>
              <a:rPr lang="id-ID" sz="3200" b="1" dirty="0">
                <a:latin typeface="Georgia" panose="02040502050405020303" pitchFamily="18" charset="0"/>
              </a:rPr>
              <a:t>Manajemen Mobil Pribadi</a:t>
            </a:r>
            <a:endParaRPr lang="id-ID" sz="3200" dirty="0">
              <a:latin typeface="Georgia" panose="02040502050405020303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id-ID" sz="3200" dirty="0">
                <a:latin typeface="Georgia" panose="02040502050405020303" pitchFamily="18" charset="0"/>
              </a:rPr>
              <a:t>Mengatur data mobil yang dimiliki dan ingin dijual.</a:t>
            </a:r>
          </a:p>
          <a:p>
            <a:pPr>
              <a:buFont typeface="+mj-lt"/>
              <a:buAutoNum type="arabicPeriod"/>
            </a:pPr>
            <a:r>
              <a:rPr lang="id-ID" sz="3200" b="1" dirty="0">
                <a:latin typeface="Georgia" panose="02040502050405020303" pitchFamily="18" charset="0"/>
              </a:rPr>
              <a:t>Melihat Daftar Pesanan</a:t>
            </a:r>
            <a:endParaRPr lang="id-ID" sz="3200" dirty="0">
              <a:latin typeface="Georgia" panose="02040502050405020303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id-ID" sz="3200" dirty="0">
                <a:latin typeface="Georgia" panose="02040502050405020303" pitchFamily="18" charset="0"/>
              </a:rPr>
              <a:t>Melihat siapa saja yang memesan mobil mereka.</a:t>
            </a:r>
          </a:p>
          <a:p>
            <a:pPr>
              <a:buFont typeface="+mj-lt"/>
              <a:buAutoNum type="arabicPeriod"/>
            </a:pPr>
            <a:r>
              <a:rPr lang="id-ID" sz="3200" b="1" dirty="0">
                <a:latin typeface="Georgia" panose="02040502050405020303" pitchFamily="18" charset="0"/>
              </a:rPr>
              <a:t>Laporan Penjualan Pribadi</a:t>
            </a:r>
            <a:endParaRPr lang="id-ID" sz="3200" dirty="0">
              <a:latin typeface="Georgia" panose="02040502050405020303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id-ID" sz="3200" dirty="0">
                <a:latin typeface="Georgia" panose="02040502050405020303" pitchFamily="18" charset="0"/>
              </a:rPr>
              <a:t>Melihat performa penjualan berdasarkan unit mobil yang terjual.</a:t>
            </a:r>
          </a:p>
        </p:txBody>
      </p:sp>
    </p:spTree>
    <p:extLst>
      <p:ext uri="{BB962C8B-B14F-4D97-AF65-F5344CB8AC3E}">
        <p14:creationId xmlns:p14="http://schemas.microsoft.com/office/powerpoint/2010/main" val="324638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59832-4D02-4491-A697-0611324C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6700" y="-498745"/>
            <a:ext cx="2511770" cy="5413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5E30D-4AEF-44FD-BDC9-BB97C4B8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98" y="752439"/>
            <a:ext cx="15530643" cy="1455675"/>
          </a:xfrm>
        </p:spPr>
        <p:txBody>
          <a:bodyPr/>
          <a:lstStyle/>
          <a:p>
            <a:r>
              <a:rPr lang="id-ID" dirty="0"/>
              <a:t>USECASE PENJUALAN MOBIL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67524-6858-4812-B5A0-2DCF0AED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6500"/>
            <a:ext cx="6661420" cy="701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7C9AB-B217-4CC5-B482-D602F78BC31C}"/>
              </a:ext>
            </a:extLst>
          </p:cNvPr>
          <p:cNvSpPr txBox="1"/>
          <p:nvPr/>
        </p:nvSpPr>
        <p:spPr>
          <a:xfrm>
            <a:off x="9133431" y="2781300"/>
            <a:ext cx="2439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sz="2000" dirty="0">
              <a:latin typeface="Georgia" panose="02040502050405020303" pitchFamily="18" charset="0"/>
            </a:endParaRPr>
          </a:p>
          <a:p>
            <a:r>
              <a:rPr lang="id-ID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50845-AF01-4424-A5DB-64CEEF072457}"/>
              </a:ext>
            </a:extLst>
          </p:cNvPr>
          <p:cNvSpPr txBox="1"/>
          <p:nvPr/>
        </p:nvSpPr>
        <p:spPr>
          <a:xfrm>
            <a:off x="8153400" y="2545597"/>
            <a:ext cx="9525000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800" dirty="0">
                <a:latin typeface="Georgia" panose="02040502050405020303" pitchFamily="18" charset="0"/>
              </a:rPr>
              <a:t>Penjelasan dari gambar yang disampai dalm web Penjualan Mobil: </a:t>
            </a:r>
          </a:p>
          <a:p>
            <a:endParaRPr lang="id-ID" sz="2800" dirty="0">
              <a:latin typeface="Georgia" panose="02040502050405020303" pitchFamily="18" charset="0"/>
            </a:endParaRPr>
          </a:p>
          <a:p>
            <a:pPr marL="514350" indent="-514350">
              <a:buAutoNum type="arabicPeriod"/>
            </a:pPr>
            <a:r>
              <a:rPr lang="id-ID" sz="2800" b="1" dirty="0">
                <a:latin typeface="Georgia" panose="02040502050405020303" pitchFamily="18" charset="0"/>
              </a:rPr>
              <a:t>Aktor yang Terlibat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Pengunjung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Aktor yang belum login, bisa mengakses beberapa fitur umum.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Admin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Aktor yang memiliki akses penuh terhadap pengelolaan sistem.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d-ID" sz="2800" b="1" dirty="0">
                <a:latin typeface="Georgia" panose="02040502050405020303" pitchFamily="18" charset="0"/>
              </a:rPr>
              <a:t>Pemilik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id-ID" sz="2400" b="1" dirty="0">
                <a:latin typeface="Georgia" panose="02040502050405020303" pitchFamily="18" charset="0"/>
              </a:rPr>
              <a:t>Aktor pemilik mobil yang bisa mengelola data dan melihat laporan.</a:t>
            </a:r>
          </a:p>
          <a:p>
            <a:endParaRPr lang="id-ID" sz="2800" b="1" dirty="0">
              <a:latin typeface="Georgia" panose="02040502050405020303" pitchFamily="18" charset="0"/>
            </a:endParaRPr>
          </a:p>
          <a:p>
            <a:endParaRPr lang="id-ID" sz="2800" dirty="0">
              <a:latin typeface="Georgia" panose="020405020504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40E9B-537D-41E1-802F-16E63D76D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1060" y="99802"/>
            <a:ext cx="4474852" cy="1518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841FD2-5C2D-4B03-BB37-E07F88888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600" y="5034544"/>
            <a:ext cx="2511770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F1DB30-68B3-41C2-B91C-123D81FA7BED}"/>
              </a:ext>
            </a:extLst>
          </p:cNvPr>
          <p:cNvSpPr txBox="1"/>
          <p:nvPr/>
        </p:nvSpPr>
        <p:spPr>
          <a:xfrm>
            <a:off x="882041" y="677624"/>
            <a:ext cx="82296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latin typeface="Georgia" panose="02040502050405020303" pitchFamily="18" charset="0"/>
              </a:rPr>
              <a:t>2.  Use Case / Fitur Sistem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z="2000" b="1" dirty="0">
                <a:latin typeface="Georgia" panose="02040502050405020303" pitchFamily="18" charset="0"/>
              </a:rPr>
              <a:t>Login</a:t>
            </a:r>
            <a:endParaRPr lang="id-ID" sz="2000" dirty="0">
              <a:latin typeface="Georgia" panose="02040502050405020303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Diakses oleh semua aktor (Pengunjung, Admin, Pemilik).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Menjadi gerbang masuk untuk fitur lain yang bersifat privat</a:t>
            </a:r>
            <a:r>
              <a:rPr lang="id-ID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d-ID" sz="2000" b="1" dirty="0">
                <a:latin typeface="Georgia" panose="02040502050405020303" pitchFamily="18" charset="0"/>
              </a:rPr>
              <a:t>Profil Admin</a:t>
            </a:r>
            <a:endParaRPr lang="id-ID" sz="2000" dirty="0">
              <a:latin typeface="Georgia" panose="02040502050405020303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Hanya dapat diakses oleh Admin.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Untuk mengatur data diri admin atau pengelolaan sistem.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b="1" dirty="0">
                <a:latin typeface="Georgia" panose="02040502050405020303" pitchFamily="18" charset="0"/>
              </a:rPr>
              <a:t>Profil Pemilik</a:t>
            </a:r>
            <a:endParaRPr lang="id-ID" sz="2000" dirty="0">
              <a:latin typeface="Georgia" panose="02040502050405020303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Hanya bisa diakses oleh Pemilik.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Menampilkan dan mengedit data diri pemilik mobil.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b="1" dirty="0">
                <a:latin typeface="Georgia" panose="02040502050405020303" pitchFamily="18" charset="0"/>
              </a:rPr>
              <a:t>Pencarian</a:t>
            </a:r>
            <a:endParaRPr lang="id-ID" sz="2000" dirty="0">
              <a:latin typeface="Georgia" panose="02040502050405020303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Dapat dilakukan oleh semua aktor termasuk pengunjung.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Mencari mobil atau informasi tertentu.</a:t>
            </a:r>
          </a:p>
          <a:p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8E7E2-46A9-4624-BA0F-7866DC5F659C}"/>
              </a:ext>
            </a:extLst>
          </p:cNvPr>
          <p:cNvSpPr txBox="1"/>
          <p:nvPr/>
        </p:nvSpPr>
        <p:spPr>
          <a:xfrm>
            <a:off x="9111641" y="3411278"/>
            <a:ext cx="9144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b="1" dirty="0">
                <a:latin typeface="Georgia" panose="02040502050405020303" pitchFamily="18" charset="0"/>
              </a:rPr>
              <a:t>Kategori Mobil</a:t>
            </a:r>
            <a:endParaRPr lang="id-ID" sz="2000" dirty="0">
              <a:latin typeface="Georgia" panose="02040502050405020303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Semua aktor bisa melihat kategori mobil.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Menyediakan filter berdasarkan tipe atau jenis mobil.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b="1" dirty="0">
                <a:latin typeface="Georgia" panose="02040502050405020303" pitchFamily="18" charset="0"/>
              </a:rPr>
              <a:t>Artikel Berita</a:t>
            </a:r>
            <a:endParaRPr lang="id-ID" sz="2000" dirty="0">
              <a:latin typeface="Georgia" panose="02040502050405020303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Bisa dibaca oleh semua aktor.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Menampilkan informasi atau berita terkait otomotif.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b="1" dirty="0">
                <a:latin typeface="Georgia" panose="02040502050405020303" pitchFamily="18" charset="0"/>
              </a:rPr>
              <a:t>Daftar Pesanan</a:t>
            </a:r>
            <a:endParaRPr lang="id-ID" sz="2000" dirty="0">
              <a:latin typeface="Georgia" panose="02040502050405020303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Diakses oleh semua aktor.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2000" dirty="0">
                <a:latin typeface="Georgia" panose="02040502050405020303" pitchFamily="18" charset="0"/>
              </a:rPr>
              <a:t>Menampilkan pesanan yang sudah dilakukan.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2000" b="1" dirty="0">
                <a:latin typeface="Georgia" panose="02040502050405020303" pitchFamily="18" charset="0"/>
              </a:rPr>
              <a:t>Include</a:t>
            </a:r>
            <a:r>
              <a:rPr lang="id-ID" sz="2000" dirty="0">
                <a:latin typeface="Georgia" panose="02040502050405020303" pitchFamily="18" charset="0"/>
              </a:rPr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id-ID" sz="2000" b="1" dirty="0">
                <a:latin typeface="Georgia" panose="02040502050405020303" pitchFamily="18" charset="0"/>
              </a:rPr>
              <a:t>Polling</a:t>
            </a:r>
            <a:r>
              <a:rPr lang="id-ID" sz="2000" dirty="0">
                <a:latin typeface="Georgia" panose="02040502050405020303" pitchFamily="18" charset="0"/>
              </a:rPr>
              <a:t> – untuk memberikan umpan balik terhadap layanan.</a:t>
            </a:r>
          </a:p>
          <a:p>
            <a:pPr marL="1143000" lvl="2" indent="-228600">
              <a:buFont typeface="+mj-lt"/>
              <a:buAutoNum type="arabicPeriod"/>
            </a:pPr>
            <a:r>
              <a:rPr lang="id-ID" sz="2000" b="1" dirty="0">
                <a:latin typeface="Georgia" panose="02040502050405020303" pitchFamily="18" charset="0"/>
              </a:rPr>
              <a:t>File Laporan</a:t>
            </a:r>
            <a:r>
              <a:rPr lang="id-ID" sz="2000" dirty="0">
                <a:latin typeface="Georgia" panose="02040502050405020303" pitchFamily="18" charset="0"/>
              </a:rPr>
              <a:t> – hanya diakses oleh Admin &amp; Pemilik, untuk melihat atau mencetak laporan pesanan.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0BEE55-1DCB-4F83-AB2B-A7D523F6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4790"/>
            <a:ext cx="10248264" cy="2792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90342-9F92-45E2-891F-5BE0EB812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600" y="-266700"/>
            <a:ext cx="2629815" cy="495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270AD-484A-4646-8578-3229EC977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0" y="5753100"/>
            <a:ext cx="4480948" cy="1518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7DE700-E85F-483C-933A-DD4E7716A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0126" y="8720324"/>
            <a:ext cx="4480948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9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</TotalTime>
  <Words>746</Words>
  <Application>Microsoft Office PowerPoint</Application>
  <PresentationFormat>Custom</PresentationFormat>
  <Paragraphs>127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Heading Now 31-38 Bold</vt:lpstr>
      <vt:lpstr>Arial</vt:lpstr>
      <vt:lpstr>Open Sauce</vt:lpstr>
      <vt:lpstr>Open Sauce Bold</vt:lpstr>
      <vt:lpstr>Calibri Light</vt:lpstr>
      <vt:lpstr>Wingdings</vt:lpstr>
      <vt:lpstr>Georgia</vt:lpstr>
      <vt:lpstr>Calibri</vt:lpstr>
      <vt:lpstr>Office Theme</vt:lpstr>
      <vt:lpstr>PowerPoint Presentation</vt:lpstr>
      <vt:lpstr>PowerPoint Presentation</vt:lpstr>
      <vt:lpstr>Tujuan Sistem dan Manfaat </vt:lpstr>
      <vt:lpstr>MANFAAT SISTEM: </vt:lpstr>
      <vt:lpstr>Fitur-fitur sistem dalam web penjualan Mobil </vt:lpstr>
      <vt:lpstr>PowerPoint Presentation</vt:lpstr>
      <vt:lpstr>PowerPoint Presentation</vt:lpstr>
      <vt:lpstr>USECASE PENJUALAN MOBIL </vt:lpstr>
      <vt:lpstr>PowerPoint Presentation</vt:lpstr>
      <vt:lpstr>Proses bisnis Web Penjualan Mobil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Orange Gradient Car Dealer Presentation</dc:title>
  <dc:creator>ASUS</dc:creator>
  <cp:lastModifiedBy>customer 131022</cp:lastModifiedBy>
  <cp:revision>30</cp:revision>
  <dcterms:created xsi:type="dcterms:W3CDTF">2006-08-16T00:00:00Z</dcterms:created>
  <dcterms:modified xsi:type="dcterms:W3CDTF">2025-04-30T02:51:31Z</dcterms:modified>
  <dc:identifier>DAGlWNUImmk</dc:identifier>
</cp:coreProperties>
</file>